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42"/>
  </p:notesMasterIdLst>
  <p:handoutMasterIdLst>
    <p:handoutMasterId r:id="rId43"/>
  </p:handoutMasterIdLst>
  <p:sldIdLst>
    <p:sldId id="256" r:id="rId4"/>
    <p:sldId id="261" r:id="rId5"/>
    <p:sldId id="512" r:id="rId6"/>
    <p:sldId id="497" r:id="rId7"/>
    <p:sldId id="498" r:id="rId8"/>
    <p:sldId id="520" r:id="rId9"/>
    <p:sldId id="499" r:id="rId10"/>
    <p:sldId id="514" r:id="rId11"/>
    <p:sldId id="515" r:id="rId12"/>
    <p:sldId id="521" r:id="rId13"/>
    <p:sldId id="517" r:id="rId14"/>
    <p:sldId id="516" r:id="rId15"/>
    <p:sldId id="518" r:id="rId16"/>
    <p:sldId id="519" r:id="rId17"/>
    <p:sldId id="529" r:id="rId18"/>
    <p:sldId id="522" r:id="rId19"/>
    <p:sldId id="523" r:id="rId20"/>
    <p:sldId id="524" r:id="rId21"/>
    <p:sldId id="525" r:id="rId22"/>
    <p:sldId id="526" r:id="rId23"/>
    <p:sldId id="527" r:id="rId24"/>
    <p:sldId id="530" r:id="rId25"/>
    <p:sldId id="531" r:id="rId26"/>
    <p:sldId id="508" r:id="rId27"/>
    <p:sldId id="496" r:id="rId28"/>
    <p:sldId id="511" r:id="rId29"/>
    <p:sldId id="348" r:id="rId30"/>
    <p:sldId id="349" r:id="rId31"/>
    <p:sldId id="350" r:id="rId32"/>
    <p:sldId id="492" r:id="rId33"/>
    <p:sldId id="493" r:id="rId34"/>
    <p:sldId id="502" r:id="rId35"/>
    <p:sldId id="503" r:id="rId36"/>
    <p:sldId id="504" r:id="rId37"/>
    <p:sldId id="505" r:id="rId38"/>
    <p:sldId id="507" r:id="rId39"/>
    <p:sldId id="535" r:id="rId40"/>
    <p:sldId id="260" r:id="rId41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7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16-03-2023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59761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7218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0648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  <p:sldLayoutId id="2147483752" r:id="rId1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1" r:id="rId2"/>
    <p:sldLayoutId id="2147483753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(18CSC202J)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Pointers to Objects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3499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1223280"/>
          </a:xfrm>
        </p:spPr>
        <p:txBody>
          <a:bodyPr/>
          <a:lstStyle/>
          <a:p>
            <a:pPr algn="just"/>
            <a:r>
              <a:rPr lang="en-US" sz="3200" dirty="0"/>
              <a:t>Object pointers are useful in creating objects at run time.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47309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166755"/>
          </a:xfrm>
        </p:spPr>
        <p:txBody>
          <a:bodyPr/>
          <a:lstStyle/>
          <a:p>
            <a:pPr algn="l"/>
            <a:r>
              <a:rPr lang="en-IN" sz="3200" dirty="0"/>
              <a:t>class A</a:t>
            </a:r>
            <a:br>
              <a:rPr lang="en-IN" sz="3200" dirty="0"/>
            </a:br>
            <a:r>
              <a:rPr lang="en-IN" sz="3200" dirty="0"/>
              <a:t>{</a:t>
            </a:r>
            <a:br>
              <a:rPr lang="en-IN" sz="3200" dirty="0"/>
            </a:br>
            <a:r>
              <a:rPr lang="en-IN" sz="3200" dirty="0"/>
              <a:t>        int </a:t>
            </a:r>
            <a:r>
              <a:rPr lang="en-IN" sz="3200" dirty="0" err="1"/>
              <a:t>a,b</a:t>
            </a:r>
            <a:r>
              <a:rPr lang="en-IN" sz="3200" dirty="0"/>
              <a:t>;</a:t>
            </a:r>
            <a:br>
              <a:rPr lang="en-IN" sz="3200" dirty="0"/>
            </a:br>
            <a:r>
              <a:rPr lang="en-IN" sz="3200" dirty="0"/>
              <a:t>    public:</a:t>
            </a:r>
            <a:br>
              <a:rPr lang="en-IN" sz="3200" dirty="0"/>
            </a:br>
            <a:r>
              <a:rPr lang="en-IN" sz="3200" dirty="0"/>
              <a:t>        void </a:t>
            </a:r>
            <a:r>
              <a:rPr lang="en-IN" sz="3200" dirty="0" err="1"/>
              <a:t>getdata</a:t>
            </a:r>
            <a:r>
              <a:rPr lang="en-IN" sz="3200" dirty="0"/>
              <a:t>(int </a:t>
            </a:r>
            <a:r>
              <a:rPr lang="en-IN" sz="3200" dirty="0" err="1"/>
              <a:t>x,int</a:t>
            </a:r>
            <a:r>
              <a:rPr lang="en-IN" sz="3200" dirty="0"/>
              <a:t> y)</a:t>
            </a:r>
            <a:br>
              <a:rPr lang="en-IN" sz="3200" dirty="0"/>
            </a:br>
            <a:r>
              <a:rPr lang="en-IN" sz="3200" dirty="0"/>
              <a:t>        {</a:t>
            </a:r>
            <a:br>
              <a:rPr lang="en-IN" sz="3200" dirty="0"/>
            </a:br>
            <a:r>
              <a:rPr lang="en-IN" sz="3200" dirty="0"/>
              <a:t>            a = x;</a:t>
            </a:r>
            <a:br>
              <a:rPr lang="en-IN" sz="3200" dirty="0"/>
            </a:br>
            <a:r>
              <a:rPr lang="en-IN" sz="3200" dirty="0"/>
              <a:t>            b = y;</a:t>
            </a:r>
            <a:br>
              <a:rPr lang="en-IN" sz="3200" dirty="0"/>
            </a:br>
            <a:r>
              <a:rPr lang="en-IN" sz="3200" dirty="0"/>
              <a:t>        }</a:t>
            </a:r>
            <a:br>
              <a:rPr lang="en-IN" sz="3200" dirty="0"/>
            </a:br>
            <a:r>
              <a:rPr lang="en-IN" sz="3200" dirty="0"/>
              <a:t>        void display()</a:t>
            </a:r>
            <a:br>
              <a:rPr lang="en-IN" sz="3200" dirty="0"/>
            </a:br>
            <a:r>
              <a:rPr lang="en-IN" sz="3200" dirty="0"/>
              <a:t>        {</a:t>
            </a:r>
            <a:br>
              <a:rPr lang="en-IN" sz="3200" dirty="0"/>
            </a:br>
            <a:r>
              <a:rPr lang="en-IN" sz="3200" dirty="0"/>
              <a:t>            </a:t>
            </a:r>
            <a:r>
              <a:rPr lang="en-IN" sz="3200" dirty="0" err="1"/>
              <a:t>cout</a:t>
            </a:r>
            <a:r>
              <a:rPr lang="en-IN" sz="3200" dirty="0"/>
              <a:t>&lt;&lt;a&lt;&lt;" "&lt;&lt;b;</a:t>
            </a:r>
            <a:br>
              <a:rPr lang="en-IN" sz="3200" dirty="0"/>
            </a:br>
            <a:r>
              <a:rPr lang="en-IN" sz="3200" dirty="0"/>
              <a:t>        }</a:t>
            </a:r>
            <a:br>
              <a:rPr lang="en-IN" sz="3200" dirty="0"/>
            </a:br>
            <a:r>
              <a:rPr lang="en-IN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568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int main()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   A  A1,*P;</a:t>
            </a:r>
          </a:p>
          <a:p>
            <a:pPr algn="l"/>
            <a:r>
              <a:rPr lang="en-US" sz="3200" dirty="0"/>
              <a:t>    P = &amp;A1;</a:t>
            </a:r>
          </a:p>
          <a:p>
            <a:pPr algn="l"/>
            <a:r>
              <a:rPr lang="en-US" sz="3200" dirty="0"/>
              <a:t>    P-&gt;</a:t>
            </a:r>
            <a:r>
              <a:rPr lang="en-US" sz="3200" dirty="0" err="1"/>
              <a:t>getdata</a:t>
            </a:r>
            <a:r>
              <a:rPr lang="en-US" sz="3200" dirty="0"/>
              <a:t>(10,20);</a:t>
            </a:r>
          </a:p>
          <a:p>
            <a:pPr algn="l"/>
            <a:r>
              <a:rPr lang="en-US" sz="3200" dirty="0"/>
              <a:t>    P-&gt;display();</a:t>
            </a:r>
          </a:p>
          <a:p>
            <a:pPr algn="l"/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10 20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0282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6262005"/>
          </a:xfrm>
        </p:spPr>
        <p:txBody>
          <a:bodyPr/>
          <a:lstStyle/>
          <a:p>
            <a:pPr algn="just"/>
            <a:r>
              <a:rPr lang="en-US" sz="3200" dirty="0"/>
              <a:t>*P is an alias of A1.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We can also use 	</a:t>
            </a:r>
            <a:r>
              <a:rPr lang="en-IN" sz="3200" dirty="0"/>
              <a:t>(*P).display();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The Parentheses are necessary because the dot operator has higher precedence than the indirection operator *. 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We can also create the objects using pointers and new operator as follows:</a:t>
            </a:r>
          </a:p>
          <a:p>
            <a:pPr algn="just"/>
            <a:endParaRPr lang="en-IN" sz="3200" dirty="0"/>
          </a:p>
          <a:p>
            <a:pPr algn="just"/>
            <a:r>
              <a:rPr lang="en-IN" sz="3200" dirty="0"/>
              <a:t>A *P = new A;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5440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Virtual Function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247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When we use the same function name in both the base and derived classes.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function in base class is declared as virtual using the keyword virtual preceding its normal declaration.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When a function is made virtual, C++ determines which function to use at run time based on the type of object pointed to by the base pointer, rather than the type of pointer.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0308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Thus, by making the base pointer to point to different objects, we can execute different versions of the virtual function.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93789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class A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public:</a:t>
            </a:r>
            <a:br>
              <a:rPr lang="en-US" sz="3200" dirty="0"/>
            </a:br>
            <a:r>
              <a:rPr lang="en-US" sz="3200" dirty="0"/>
              <a:t>        void display()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&lt;&lt;"Display in A"&lt;&lt;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       }</a:t>
            </a:r>
            <a:br>
              <a:rPr lang="en-US" sz="3200" dirty="0"/>
            </a:br>
            <a:r>
              <a:rPr lang="en-US" sz="3200" dirty="0"/>
              <a:t>        virtual void show()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&lt;&lt;"Show in A"&lt;&lt;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       }</a:t>
            </a:r>
            <a:br>
              <a:rPr lang="en-US" sz="3200" dirty="0"/>
            </a:br>
            <a:r>
              <a:rPr lang="en-US" sz="3200" dirty="0"/>
              <a:t>};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4127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class B:public A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public:</a:t>
            </a:r>
            <a:br>
              <a:rPr lang="en-US" sz="3200" dirty="0"/>
            </a:br>
            <a:r>
              <a:rPr lang="en-US" sz="3200" dirty="0"/>
              <a:t>        void display()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&lt;&lt;"Display in B"&lt;&lt;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       }</a:t>
            </a:r>
            <a:br>
              <a:rPr lang="en-US" sz="3200" dirty="0"/>
            </a:br>
            <a:r>
              <a:rPr lang="en-US" sz="3200" dirty="0"/>
              <a:t>        void show()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&lt;&lt;"Show in B"&lt;&lt;</a:t>
            </a:r>
            <a:r>
              <a:rPr lang="en-US" sz="3200" dirty="0" err="1"/>
              <a:t>endl</a:t>
            </a:r>
            <a:r>
              <a:rPr lang="en-US" sz="3200" dirty="0"/>
              <a:t>;</a:t>
            </a:r>
            <a:br>
              <a:rPr lang="en-US" sz="3200" dirty="0"/>
            </a:br>
            <a:r>
              <a:rPr lang="en-US" sz="3200" dirty="0"/>
              <a:t>        }</a:t>
            </a:r>
            <a:br>
              <a:rPr lang="en-US" sz="3200" dirty="0"/>
            </a:br>
            <a:r>
              <a:rPr lang="en-US" sz="3200" dirty="0"/>
              <a:t>};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4922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Virtual Function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int main()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A A1;</a:t>
            </a:r>
            <a:br>
              <a:rPr lang="en-US" sz="3200" dirty="0"/>
            </a:br>
            <a:r>
              <a:rPr lang="en-US" sz="3200" dirty="0"/>
              <a:t>    B B1;</a:t>
            </a:r>
            <a:br>
              <a:rPr lang="en-US" sz="3200" dirty="0"/>
            </a:br>
            <a:r>
              <a:rPr lang="en-US" sz="3200" dirty="0"/>
              <a:t>    A *P;</a:t>
            </a:r>
            <a:br>
              <a:rPr lang="en-US" sz="3200" dirty="0"/>
            </a:br>
            <a:r>
              <a:rPr lang="en-US" sz="3200" dirty="0"/>
              <a:t>    P = &amp;A1;</a:t>
            </a:r>
            <a:br>
              <a:rPr lang="en-US" sz="3200" dirty="0"/>
            </a:br>
            <a:r>
              <a:rPr lang="en-US" sz="3200" dirty="0"/>
              <a:t>    P-&gt;display();		// Base Version</a:t>
            </a:r>
            <a:br>
              <a:rPr lang="en-US" sz="3200" dirty="0"/>
            </a:br>
            <a:r>
              <a:rPr lang="en-US" sz="3200" dirty="0"/>
              <a:t>    P-&gt;show();		// Base Version</a:t>
            </a:r>
            <a:br>
              <a:rPr lang="en-US" sz="3200" dirty="0"/>
            </a:br>
            <a:r>
              <a:rPr lang="en-US" sz="3200" dirty="0"/>
              <a:t>    P = &amp;B1;</a:t>
            </a:r>
            <a:br>
              <a:rPr lang="en-US" sz="3200" dirty="0"/>
            </a:br>
            <a:r>
              <a:rPr lang="en-US" sz="3200" dirty="0"/>
              <a:t>    P-&gt;display();		// Base Version</a:t>
            </a:r>
            <a:br>
              <a:rPr lang="en-US" sz="3200" dirty="0"/>
            </a:br>
            <a:r>
              <a:rPr lang="en-US" sz="3200" dirty="0"/>
              <a:t>    P-&gt;show();		// Derived Version</a:t>
            </a:r>
            <a:br>
              <a:rPr lang="en-US" sz="3200" dirty="0"/>
            </a:br>
            <a:r>
              <a:rPr lang="en-US" sz="3200" dirty="0"/>
              <a:t>}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9014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Display in A</a:t>
            </a:r>
          </a:p>
          <a:p>
            <a:pPr algn="just"/>
            <a:r>
              <a:rPr lang="en-US" sz="3200" dirty="0"/>
              <a:t>Show in A</a:t>
            </a:r>
          </a:p>
          <a:p>
            <a:pPr algn="just"/>
            <a:r>
              <a:rPr lang="en-US" sz="3200" dirty="0"/>
              <a:t>Display in A</a:t>
            </a:r>
          </a:p>
          <a:p>
            <a:pPr algn="just"/>
            <a:r>
              <a:rPr lang="en-US" sz="3200" dirty="0"/>
              <a:t>Show in B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1237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080655"/>
          </a:xfrm>
        </p:spPr>
        <p:txBody>
          <a:bodyPr/>
          <a:lstStyle/>
          <a:p>
            <a:pPr algn="just"/>
            <a:r>
              <a:rPr lang="en-US" sz="3200" dirty="0"/>
              <a:t>One important point to remember is that, we must access virtual functions through the use of pointer declared as a pointer to the base class. </a:t>
            </a:r>
          </a:p>
          <a:p>
            <a:pPr algn="just"/>
            <a:endParaRPr lang="en-US" sz="3200" dirty="0"/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6372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061730"/>
          </a:xfrm>
        </p:spPr>
        <p:txBody>
          <a:bodyPr/>
          <a:lstStyle/>
          <a:p>
            <a:pPr algn="just"/>
            <a:r>
              <a:rPr lang="en-US" sz="3200" dirty="0"/>
              <a:t>Why can’t we use the object name(with dot operator) the same way as any other member function to call the virtual functions?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We can, but remember, run time polymorphism is achieved only when a virtual function is accessed through a pointer to the base class.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303091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105834"/>
            <a:ext cx="634409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cs typeface="Arial" pitchFamily="34" charset="0"/>
              </a:rPr>
              <a:t>Rules for Virtual Functions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83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Virtual function cannot be static.</a:t>
            </a:r>
          </a:p>
          <a:p>
            <a:pPr algn="just"/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A virtual function can be a friend function of another class.</a:t>
            </a:r>
          </a:p>
          <a:p>
            <a:pPr algn="just"/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Virtual function should be accessed using pointer or reference of base class type to achieve run time polymorphism.</a:t>
            </a:r>
          </a:p>
          <a:p>
            <a:pPr algn="just"/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The prototype of virtual function should be the same in the base as well as derived class.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07049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3814080"/>
          </a:xfrm>
        </p:spPr>
        <p:txBody>
          <a:bodyPr/>
          <a:lstStyle/>
          <a:p>
            <a:pPr algn="just"/>
            <a:r>
              <a:rPr lang="en-US" sz="3200" dirty="0"/>
              <a:t>They are always defined in the base class and overridden in a derived class.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is not mandatory for the derived class to override (or re-define the virtual function), in that case, the base class version of the function is used.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6817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11672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861830"/>
          </a:xfrm>
        </p:spPr>
        <p:txBody>
          <a:bodyPr/>
          <a:lstStyle/>
          <a:p>
            <a:pPr algn="just"/>
            <a:r>
              <a:rPr lang="en-US" sz="4400" b="1" dirty="0"/>
              <a:t>Base class Pointer: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Base class pointer can point to the object of any of its descendant class.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But its converse is not true.</a:t>
            </a:r>
          </a:p>
          <a:p>
            <a:pPr algn="just"/>
            <a:endParaRPr lang="en-US" sz="3200" dirty="0"/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7863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class A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   public:</a:t>
            </a:r>
          </a:p>
          <a:p>
            <a:pPr algn="l"/>
            <a:r>
              <a:rPr lang="en-US" sz="3200" dirty="0"/>
              <a:t>       void fun1()</a:t>
            </a:r>
          </a:p>
          <a:p>
            <a:pPr algn="l"/>
            <a:r>
              <a:rPr lang="en-US" sz="3200" dirty="0"/>
              <a:t>        {</a:t>
            </a:r>
          </a:p>
          <a:p>
            <a:pPr algn="l"/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&lt;&lt;"The fun1() function in class A";</a:t>
            </a:r>
          </a:p>
          <a:p>
            <a:pPr algn="l"/>
            <a:r>
              <a:rPr lang="en-US" sz="3200" dirty="0"/>
              <a:t>        }</a:t>
            </a:r>
          </a:p>
          <a:p>
            <a:pPr algn="l"/>
            <a:r>
              <a:rPr lang="en-US" sz="3200" dirty="0"/>
              <a:t>};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98112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976255"/>
          </a:xfrm>
        </p:spPr>
        <p:txBody>
          <a:bodyPr/>
          <a:lstStyle/>
          <a:p>
            <a:pPr algn="l"/>
            <a:r>
              <a:rPr lang="en-US" sz="3200" dirty="0"/>
              <a:t>class B:public A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public:</a:t>
            </a:r>
            <a:br>
              <a:rPr lang="en-US" sz="3200" dirty="0"/>
            </a:br>
            <a:r>
              <a:rPr lang="en-US" sz="3200" dirty="0"/>
              <a:t>        void fun1()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&lt;&lt;"The fun1() function in class B";</a:t>
            </a:r>
            <a:br>
              <a:rPr lang="en-US" sz="3200" dirty="0"/>
            </a:br>
            <a:r>
              <a:rPr lang="en-US" sz="3200" dirty="0"/>
              <a:t>        }   </a:t>
            </a:r>
          </a:p>
          <a:p>
            <a:pPr algn="l"/>
            <a:r>
              <a:rPr lang="en-US" sz="3200" dirty="0"/>
              <a:t>        void fun2()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&lt;&lt;"The fun2() function in class B";</a:t>
            </a:r>
            <a:br>
              <a:rPr lang="en-US" sz="3200" dirty="0"/>
            </a:br>
            <a:r>
              <a:rPr lang="en-US" sz="3200" dirty="0"/>
              <a:t>        }</a:t>
            </a:r>
            <a:br>
              <a:rPr lang="en-US" sz="3200" dirty="0"/>
            </a:br>
            <a:r>
              <a:rPr lang="en-US" sz="3200" dirty="0"/>
              <a:t>};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5907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Polymorphism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07887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pt-BR" sz="3200" dirty="0"/>
              <a:t>int main()</a:t>
            </a:r>
          </a:p>
          <a:p>
            <a:pPr algn="l"/>
            <a:r>
              <a:rPr lang="pt-BR" sz="3200" dirty="0"/>
              <a:t>{</a:t>
            </a:r>
          </a:p>
          <a:p>
            <a:pPr algn="l"/>
            <a:r>
              <a:rPr lang="pt-BR" sz="3200" dirty="0"/>
              <a:t>    A *P,A1;</a:t>
            </a:r>
          </a:p>
          <a:p>
            <a:pPr algn="l"/>
            <a:r>
              <a:rPr lang="pt-BR" sz="3200" dirty="0"/>
              <a:t>    B B1;</a:t>
            </a:r>
          </a:p>
          <a:p>
            <a:pPr algn="l"/>
            <a:r>
              <a:rPr lang="pt-BR" sz="3200" dirty="0"/>
              <a:t>    P = &amp;A1;</a:t>
            </a:r>
          </a:p>
          <a:p>
            <a:pPr algn="l"/>
            <a:r>
              <a:rPr lang="pt-BR" sz="3200" dirty="0"/>
              <a:t>    P-&gt;fun1();</a:t>
            </a:r>
          </a:p>
          <a:p>
            <a:pPr algn="l"/>
            <a:r>
              <a:rPr lang="pt-BR" sz="3200" dirty="0"/>
              <a:t> }</a:t>
            </a:r>
          </a:p>
          <a:p>
            <a:pPr algn="l"/>
            <a:r>
              <a:rPr lang="en-IN" sz="3200" dirty="0"/>
              <a:t>Output: </a:t>
            </a:r>
            <a:r>
              <a:rPr lang="en-US" sz="3200" dirty="0"/>
              <a:t>The fun1() function in class A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66448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937780"/>
          </a:xfrm>
        </p:spPr>
        <p:txBody>
          <a:bodyPr/>
          <a:lstStyle/>
          <a:p>
            <a:pPr algn="l"/>
            <a:r>
              <a:rPr lang="en-US" sz="3200" dirty="0"/>
              <a:t>If we modify the code as given below:</a:t>
            </a:r>
            <a:br>
              <a:rPr lang="en-US" sz="3200" dirty="0"/>
            </a:br>
            <a:endParaRPr lang="en-US" sz="3200" dirty="0"/>
          </a:p>
          <a:p>
            <a:pPr algn="l"/>
            <a:r>
              <a:rPr lang="pt-BR" sz="3200" dirty="0"/>
              <a:t>		  p </a:t>
            </a:r>
            <a:r>
              <a:rPr lang="pt-BR" sz="3200"/>
              <a:t>= &amp;B1;</a:t>
            </a:r>
            <a:endParaRPr lang="pt-BR" sz="3200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Still, we are getting same output.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369015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pt-BR" sz="3200" dirty="0"/>
              <a:t>int main()</a:t>
            </a:r>
          </a:p>
          <a:p>
            <a:pPr algn="l"/>
            <a:r>
              <a:rPr lang="pt-BR" sz="3200" dirty="0"/>
              <a:t>{</a:t>
            </a:r>
          </a:p>
          <a:p>
            <a:pPr algn="l"/>
            <a:r>
              <a:rPr lang="pt-BR" sz="3200" dirty="0"/>
              <a:t>    A *p,o1;</a:t>
            </a:r>
          </a:p>
          <a:p>
            <a:pPr algn="l"/>
            <a:r>
              <a:rPr lang="pt-BR" sz="3200" dirty="0"/>
              <a:t>    B o2;</a:t>
            </a:r>
          </a:p>
          <a:p>
            <a:pPr algn="l"/>
            <a:r>
              <a:rPr lang="pt-BR" sz="3200" dirty="0"/>
              <a:t>    p = &amp;o2;</a:t>
            </a:r>
          </a:p>
          <a:p>
            <a:pPr algn="l"/>
            <a:r>
              <a:rPr lang="pt-BR" sz="3200" dirty="0"/>
              <a:t>    p-&gt;fun1();</a:t>
            </a:r>
          </a:p>
          <a:p>
            <a:pPr algn="l"/>
            <a:r>
              <a:rPr lang="pt-BR" sz="3200" dirty="0"/>
              <a:t> }</a:t>
            </a:r>
          </a:p>
          <a:p>
            <a:pPr algn="l"/>
            <a:r>
              <a:rPr lang="en-IN" sz="3200" dirty="0"/>
              <a:t>Output: </a:t>
            </a:r>
            <a:r>
              <a:rPr lang="en-US" sz="3200" dirty="0"/>
              <a:t>The fun1() function in class A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66871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Use of virtual</a:t>
            </a:r>
            <a:endParaRPr lang="ko-KR" altLang="en-US" sz="4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4310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en-US" sz="3200" dirty="0"/>
              <a:t>class A</a:t>
            </a:r>
          </a:p>
          <a:p>
            <a:pPr algn="l"/>
            <a:r>
              <a:rPr lang="en-US" sz="3200" dirty="0"/>
              <a:t>{</a:t>
            </a:r>
          </a:p>
          <a:p>
            <a:pPr algn="l"/>
            <a:r>
              <a:rPr lang="en-US" sz="3200" dirty="0"/>
              <a:t>    public:</a:t>
            </a:r>
          </a:p>
          <a:p>
            <a:pPr algn="l"/>
            <a:r>
              <a:rPr lang="en-US" sz="3200" dirty="0"/>
              <a:t>       virtual void fun1()</a:t>
            </a:r>
          </a:p>
          <a:p>
            <a:pPr algn="l"/>
            <a:r>
              <a:rPr lang="en-US" sz="3200" dirty="0"/>
              <a:t>        {</a:t>
            </a:r>
          </a:p>
          <a:p>
            <a:pPr algn="l"/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&lt;&lt;"The fun1() function in class A";</a:t>
            </a:r>
          </a:p>
          <a:p>
            <a:pPr algn="l"/>
            <a:r>
              <a:rPr lang="en-US" sz="3200" dirty="0"/>
              <a:t>        }</a:t>
            </a:r>
          </a:p>
          <a:p>
            <a:pPr algn="l"/>
            <a:r>
              <a:rPr lang="en-US" sz="3200" dirty="0"/>
              <a:t>};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296105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976255"/>
          </a:xfrm>
        </p:spPr>
        <p:txBody>
          <a:bodyPr/>
          <a:lstStyle/>
          <a:p>
            <a:pPr algn="l"/>
            <a:r>
              <a:rPr lang="en-US" sz="3200" dirty="0"/>
              <a:t>class B:public A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public:</a:t>
            </a:r>
            <a:br>
              <a:rPr lang="en-US" sz="3200" dirty="0"/>
            </a:br>
            <a:r>
              <a:rPr lang="en-US" sz="3200" dirty="0"/>
              <a:t>        void fun1()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&lt;&lt;"The fun1() function in class B";</a:t>
            </a:r>
            <a:br>
              <a:rPr lang="en-US" sz="3200" dirty="0"/>
            </a:br>
            <a:r>
              <a:rPr lang="en-US" sz="3200" dirty="0"/>
              <a:t>        }   </a:t>
            </a:r>
          </a:p>
          <a:p>
            <a:pPr algn="l"/>
            <a:r>
              <a:rPr lang="en-US" sz="3200" dirty="0"/>
              <a:t>        void fun2()</a:t>
            </a:r>
            <a:br>
              <a:rPr lang="en-US" sz="3200" dirty="0"/>
            </a:br>
            <a:r>
              <a:rPr lang="en-US" sz="3200" dirty="0"/>
              <a:t>        {</a:t>
            </a:r>
            <a:br>
              <a:rPr lang="en-US" sz="3200" dirty="0"/>
            </a:br>
            <a:r>
              <a:rPr lang="en-US" sz="3200" dirty="0"/>
              <a:t>            </a:t>
            </a:r>
            <a:r>
              <a:rPr lang="en-US" sz="3200" dirty="0" err="1"/>
              <a:t>cout</a:t>
            </a:r>
            <a:r>
              <a:rPr lang="en-US" sz="3200" dirty="0"/>
              <a:t>&lt;&lt;"The fun2() function in class B";</a:t>
            </a:r>
            <a:br>
              <a:rPr lang="en-US" sz="3200" dirty="0"/>
            </a:br>
            <a:r>
              <a:rPr lang="en-US" sz="3200" dirty="0"/>
              <a:t>        }</a:t>
            </a:r>
            <a:br>
              <a:rPr lang="en-US" sz="3200" dirty="0"/>
            </a:br>
            <a:r>
              <a:rPr lang="en-US" sz="3200" dirty="0"/>
              <a:t>};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887498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l"/>
            <a:r>
              <a:rPr lang="pt-BR" sz="3200" dirty="0"/>
              <a:t>int main()</a:t>
            </a:r>
          </a:p>
          <a:p>
            <a:pPr algn="l"/>
            <a:r>
              <a:rPr lang="pt-BR" sz="3200" dirty="0"/>
              <a:t>{</a:t>
            </a:r>
          </a:p>
          <a:p>
            <a:pPr algn="l"/>
            <a:r>
              <a:rPr lang="pt-BR" sz="3200" dirty="0"/>
              <a:t>    A *p,o1;</a:t>
            </a:r>
          </a:p>
          <a:p>
            <a:pPr algn="l"/>
            <a:r>
              <a:rPr lang="pt-BR" sz="3200" dirty="0"/>
              <a:t>    B o2;</a:t>
            </a:r>
          </a:p>
          <a:p>
            <a:pPr algn="l"/>
            <a:r>
              <a:rPr lang="pt-BR" sz="3200" dirty="0"/>
              <a:t>    p = &amp;o2;</a:t>
            </a:r>
          </a:p>
          <a:p>
            <a:pPr algn="l"/>
            <a:r>
              <a:rPr lang="pt-BR" sz="3200" dirty="0"/>
              <a:t>    p-&gt;fun1();</a:t>
            </a:r>
          </a:p>
          <a:p>
            <a:pPr algn="l"/>
            <a:r>
              <a:rPr lang="pt-BR" sz="3200" dirty="0"/>
              <a:t> }</a:t>
            </a:r>
          </a:p>
          <a:p>
            <a:pPr algn="l"/>
            <a:r>
              <a:rPr lang="en-IN" sz="3200" dirty="0"/>
              <a:t>Output: </a:t>
            </a:r>
            <a:r>
              <a:rPr lang="en-US" sz="3200" dirty="0"/>
              <a:t>The fun1() function in class B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73690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237683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Polymorphism means one name, multiple forms.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concept of Polymorphism is implemented using the overloaded functions and operators.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overloaded member functions are selected for invoking by matching the arguments both type and number.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This information is known to the compiler at run time and therefore, compiler is able to select the appropriate function for a particular call at compile time itself.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2670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061730"/>
          </a:xfrm>
        </p:spPr>
        <p:txBody>
          <a:bodyPr/>
          <a:lstStyle/>
          <a:p>
            <a:pPr algn="just"/>
            <a:r>
              <a:rPr lang="en-US" sz="3200" dirty="0"/>
              <a:t>This is called early binding or static binding or static linking.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is also known as compile time polymorphism.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Early binding simply means that an object is bound to its function call at compile time.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-3169" y="6055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12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341DD16C-430E-4FDE-B51E-F8609618948B}"/>
              </a:ext>
            </a:extLst>
          </p:cNvPr>
          <p:cNvGrpSpPr/>
          <p:nvPr/>
        </p:nvGrpSpPr>
        <p:grpSpPr>
          <a:xfrm>
            <a:off x="323850" y="390525"/>
            <a:ext cx="10791825" cy="5391150"/>
            <a:chOff x="314325" y="390525"/>
            <a:chExt cx="10791825" cy="539115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9221171-DBE5-4EE8-81BD-62B7AAB298D6}"/>
                </a:ext>
              </a:extLst>
            </p:cNvPr>
            <p:cNvSpPr/>
            <p:nvPr/>
          </p:nvSpPr>
          <p:spPr>
            <a:xfrm>
              <a:off x="4038600" y="390525"/>
              <a:ext cx="3533775" cy="781050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Polymorphism</a:t>
              </a:r>
              <a:endParaRPr lang="en-IN" sz="280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BD8AEFB-2E23-4E6B-9BFA-6BF27BA2C515}"/>
                </a:ext>
              </a:extLst>
            </p:cNvPr>
            <p:cNvSpPr/>
            <p:nvPr/>
          </p:nvSpPr>
          <p:spPr>
            <a:xfrm>
              <a:off x="876300" y="2295525"/>
              <a:ext cx="3467100" cy="158115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Compile Time Polymorphism</a:t>
              </a:r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BF3EE30-B608-4459-BA31-F98017BEADCD}"/>
                </a:ext>
              </a:extLst>
            </p:cNvPr>
            <p:cNvSpPr/>
            <p:nvPr/>
          </p:nvSpPr>
          <p:spPr>
            <a:xfrm>
              <a:off x="7639050" y="2295525"/>
              <a:ext cx="3467100" cy="158115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Run Time Polymorphism</a:t>
              </a:r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6D8FE92F-896B-4B88-B246-BB56D890D09B}"/>
                </a:ext>
              </a:extLst>
            </p:cNvPr>
            <p:cNvSpPr/>
            <p:nvPr/>
          </p:nvSpPr>
          <p:spPr>
            <a:xfrm>
              <a:off x="314325" y="5000625"/>
              <a:ext cx="3076575" cy="781050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Function Overloading</a:t>
              </a:r>
              <a:endParaRPr lang="en-IN" sz="2000" b="1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CF6A767-20B6-4816-BE58-FCB52E359AEE}"/>
                </a:ext>
              </a:extLst>
            </p:cNvPr>
            <p:cNvSpPr/>
            <p:nvPr/>
          </p:nvSpPr>
          <p:spPr>
            <a:xfrm>
              <a:off x="3733800" y="5000625"/>
              <a:ext cx="3076575" cy="781050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Operator Overloading</a:t>
              </a:r>
              <a:endParaRPr lang="en-IN" sz="2000" b="1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B45D420-3F84-474B-9903-F04F0E595EF9}"/>
                </a:ext>
              </a:extLst>
            </p:cNvPr>
            <p:cNvSpPr/>
            <p:nvPr/>
          </p:nvSpPr>
          <p:spPr>
            <a:xfrm>
              <a:off x="7834312" y="5000625"/>
              <a:ext cx="3076575" cy="781050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Virtual Functions</a:t>
              </a:r>
              <a:endParaRPr lang="en-IN" sz="2000" b="1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A81524F-9306-42EB-8E6E-C3BDD3470EF4}"/>
                </a:ext>
              </a:extLst>
            </p:cNvPr>
            <p:cNvCxnSpPr/>
            <p:nvPr/>
          </p:nvCxnSpPr>
          <p:spPr>
            <a:xfrm flipH="1">
              <a:off x="1390650" y="3876675"/>
              <a:ext cx="781050" cy="1123950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F7D1E3F-64BC-461F-99D5-52A577EEC245}"/>
                </a:ext>
              </a:extLst>
            </p:cNvPr>
            <p:cNvCxnSpPr/>
            <p:nvPr/>
          </p:nvCxnSpPr>
          <p:spPr>
            <a:xfrm>
              <a:off x="3167062" y="3862387"/>
              <a:ext cx="1133475" cy="1057275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B7E882F-4175-4E55-AEC8-CEEF612CC7DD}"/>
                </a:ext>
              </a:extLst>
            </p:cNvPr>
            <p:cNvCxnSpPr>
              <a:stCxn id="6" idx="4"/>
              <a:endCxn id="9" idx="0"/>
            </p:cNvCxnSpPr>
            <p:nvPr/>
          </p:nvCxnSpPr>
          <p:spPr>
            <a:xfrm>
              <a:off x="9372600" y="3876675"/>
              <a:ext cx="0" cy="1123950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C3E4B65-2D11-4CBA-8636-EDC4AC21518F}"/>
                </a:ext>
              </a:extLst>
            </p:cNvPr>
            <p:cNvCxnSpPr/>
            <p:nvPr/>
          </p:nvCxnSpPr>
          <p:spPr>
            <a:xfrm flipH="1">
              <a:off x="3295650" y="1238250"/>
              <a:ext cx="1724025" cy="1057275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9088A3C-BF22-41F8-8086-F07FE06F6DCF}"/>
                </a:ext>
              </a:extLst>
            </p:cNvPr>
            <p:cNvCxnSpPr/>
            <p:nvPr/>
          </p:nvCxnSpPr>
          <p:spPr>
            <a:xfrm>
              <a:off x="6096000" y="1238250"/>
              <a:ext cx="1914525" cy="1371600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3696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It would be nice if the appropriate member function could be selected while the program is running.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This is known as run time polymorphism.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C++ supports a mechanism known as virtual function to achieve run time polymorphism. </a:t>
            </a:r>
          </a:p>
          <a:p>
            <a:pPr algn="just"/>
            <a:endParaRPr lang="en-US" sz="3200" dirty="0"/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674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4801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629733"/>
          </a:xfrm>
        </p:spPr>
        <p:txBody>
          <a:bodyPr/>
          <a:lstStyle/>
          <a:p>
            <a:pPr algn="just"/>
            <a:r>
              <a:rPr lang="en-US" sz="3200" dirty="0"/>
              <a:t>At run time, when it is known what class objects are under consideration, the appropriate version of the function is invoked.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Since the function is linked with a particular class much later after the compilation, this process is known as Late Binding.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is also known as dynamic binding because the selection of the appropriate function is done dynamically at run time.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8481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1347105"/>
          </a:xfrm>
        </p:spPr>
        <p:txBody>
          <a:bodyPr/>
          <a:lstStyle/>
          <a:p>
            <a:pPr algn="just"/>
            <a:r>
              <a:rPr lang="en-US" sz="3200" dirty="0"/>
              <a:t>Dynamic Binding is one of the powerful features of the C++. This requires the use of pointers to objects.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3884993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5149</TotalTime>
  <Words>1250</Words>
  <Application>Microsoft Office PowerPoint</Application>
  <PresentationFormat>Widescreen</PresentationFormat>
  <Paragraphs>140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301</cp:revision>
  <dcterms:created xsi:type="dcterms:W3CDTF">2018-04-24T17:14:44Z</dcterms:created>
  <dcterms:modified xsi:type="dcterms:W3CDTF">2023-03-16T08:10:51Z</dcterms:modified>
</cp:coreProperties>
</file>

<file path=docProps/thumbnail.jpeg>
</file>